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8.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4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52.xml" ContentType="application/vnd.openxmlformats-officedocument.presentationml.slide+xml"/>
  <Override PartName="/ppt/slides/slide45.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0.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Slides/notesSlide31.xml" ContentType="application/vnd.openxmlformats-officedocument.presentationml.notesSlide+xml"/>
  <Override PartName="/ppt/notesSlides/notesSlide29.xml" ContentType="application/vnd.openxmlformats-officedocument.presentationml.notesSlide+xml"/>
  <Override PartName="/ppt/notesSlides/notesSlide33.xml" ContentType="application/vnd.openxmlformats-officedocument.presentationml.notesSlide+xml"/>
  <Override PartName="/ppt/notesSlides/notesSlide52.xml" ContentType="application/vnd.openxmlformats-officedocument.presentationml.notesSlide+xml"/>
  <Override PartName="/ppt/notesSlides/notesSlide32.xml" ContentType="application/vnd.openxmlformats-officedocument.presentationml.notesSlide+xml"/>
  <Override PartName="/ppt/notesSlides/notesSlide50.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44.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47.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08" r:id="rId2"/>
    <p:sldId id="256" r:id="rId3"/>
    <p:sldId id="257" r:id="rId4"/>
    <p:sldId id="258" r:id="rId5"/>
    <p:sldId id="259" r:id="rId6"/>
    <p:sldId id="284" r:id="rId7"/>
    <p:sldId id="260" r:id="rId8"/>
    <p:sldId id="285" r:id="rId9"/>
    <p:sldId id="261" r:id="rId10"/>
    <p:sldId id="286" r:id="rId11"/>
    <p:sldId id="263" r:id="rId12"/>
    <p:sldId id="287" r:id="rId13"/>
    <p:sldId id="264" r:id="rId14"/>
    <p:sldId id="288" r:id="rId15"/>
    <p:sldId id="265" r:id="rId16"/>
    <p:sldId id="289" r:id="rId17"/>
    <p:sldId id="266" r:id="rId18"/>
    <p:sldId id="290" r:id="rId19"/>
    <p:sldId id="267" r:id="rId20"/>
    <p:sldId id="291" r:id="rId21"/>
    <p:sldId id="268" r:id="rId22"/>
    <p:sldId id="292" r:id="rId23"/>
    <p:sldId id="269" r:id="rId24"/>
    <p:sldId id="293" r:id="rId25"/>
    <p:sldId id="270" r:id="rId26"/>
    <p:sldId id="294" r:id="rId27"/>
    <p:sldId id="271" r:id="rId28"/>
    <p:sldId id="295" r:id="rId29"/>
    <p:sldId id="272" r:id="rId30"/>
    <p:sldId id="296" r:id="rId31"/>
    <p:sldId id="273" r:id="rId32"/>
    <p:sldId id="297" r:id="rId33"/>
    <p:sldId id="274" r:id="rId34"/>
    <p:sldId id="298" r:id="rId35"/>
    <p:sldId id="275" r:id="rId36"/>
    <p:sldId id="299" r:id="rId37"/>
    <p:sldId id="276" r:id="rId38"/>
    <p:sldId id="300" r:id="rId39"/>
    <p:sldId id="277" r:id="rId40"/>
    <p:sldId id="301" r:id="rId41"/>
    <p:sldId id="278" r:id="rId42"/>
    <p:sldId id="302" r:id="rId43"/>
    <p:sldId id="279" r:id="rId44"/>
    <p:sldId id="303" r:id="rId45"/>
    <p:sldId id="280" r:id="rId46"/>
    <p:sldId id="304" r:id="rId47"/>
    <p:sldId id="281" r:id="rId48"/>
    <p:sldId id="305" r:id="rId49"/>
    <p:sldId id="282" r:id="rId50"/>
    <p:sldId id="306" r:id="rId51"/>
    <p:sldId id="283" r:id="rId52"/>
    <p:sldId id="307"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2F56F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2E13E15-185F-498A-95FD-39EF114AE734}" type="datetimeFigureOut">
              <a:rPr lang="en-US"/>
              <a:pPr>
                <a:defRPr/>
              </a:pPr>
              <a:t>8/15/2015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5303B21-E02A-4369-9EF4-92EC324479F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Created by Educational Technology Network. www.edtechnetwork.com 2009</a:t>
            </a:r>
          </a:p>
          <a:p>
            <a:endParaRPr lang="en-US" dirty="0" smtClean="0"/>
          </a:p>
        </p:txBody>
      </p:sp>
      <p:sp>
        <p:nvSpPr>
          <p:cNvPr id="4" name="Slide Number Placeholder 3"/>
          <p:cNvSpPr>
            <a:spLocks noGrp="1"/>
          </p:cNvSpPr>
          <p:nvPr>
            <p:ph type="sldNum" sz="quarter" idx="5"/>
          </p:nvPr>
        </p:nvSpPr>
        <p:spPr/>
        <p:txBody>
          <a:bodyPr/>
          <a:lstStyle/>
          <a:p>
            <a:pPr>
              <a:defRPr/>
            </a:pPr>
            <a:fld id="{6C413DE6-B41E-461F-88AE-4E5916FE8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F87335-6604-4A06-9537-8496FAC4F369}"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C7C72E-4F91-4A12-882D-AA02C76DCD47}"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F4E68-BB1E-4E37-826D-2818165F4010}"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F8F69C-C965-4436-B547-0DAE4BBCA2C7}"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A95DE7-B400-42D8-82BC-94D35F1A4672}"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9458CD-9367-402A-82D0-B48ECAC16028}" type="slidenum">
              <a:rPr lang="en-US" smtClean="0"/>
              <a:pPr fontAlgn="base">
                <a:spcBef>
                  <a:spcPct val="0"/>
                </a:spcBef>
                <a:spcAft>
                  <a:spcPct val="0"/>
                </a:spcAft>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3F3575-184B-4DED-BEB5-61E9D83FEABC}" type="slidenum">
              <a:rPr lang="en-US" smtClean="0"/>
              <a:pPr fontAlgn="base">
                <a:spcBef>
                  <a:spcPct val="0"/>
                </a:spcBef>
                <a:spcAft>
                  <a:spcPct val="0"/>
                </a:spcAft>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B6C91C-36A0-48CE-884E-0816BF224E26}"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C86E33-8435-40EC-A689-240689523DEE}" type="slidenum">
              <a:rPr lang="en-US" smtClean="0"/>
              <a:pPr fontAlgn="base">
                <a:spcBef>
                  <a:spcPct val="0"/>
                </a:spcBef>
                <a:spcAft>
                  <a:spcPct val="0"/>
                </a:spcAft>
                <a:defRPr/>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0336C1-FE4E-4CF9-9D44-6E0FDF1CA480}" type="slidenum">
              <a:rPr lang="en-US" smtClean="0"/>
              <a:pPr fontAlgn="base">
                <a:spcBef>
                  <a:spcPct val="0"/>
                </a:spcBef>
                <a:spcAft>
                  <a:spcPct val="0"/>
                </a:spcAft>
                <a:defRPr/>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8C28C7-5112-4E4C-8B59-8A4F69733900}"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C2A1C4-4656-4FBD-8E74-1472EEC5D4E9}" type="slidenum">
              <a:rPr lang="en-US" smtClean="0"/>
              <a:pPr fontAlgn="base">
                <a:spcBef>
                  <a:spcPct val="0"/>
                </a:spcBef>
                <a:spcAft>
                  <a:spcPct val="0"/>
                </a:spcAft>
                <a:defRPr/>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052E47-E8FD-4D6D-8AD3-EB6B74F4500C}" type="slidenum">
              <a:rPr lang="en-US" smtClean="0"/>
              <a:pPr fontAlgn="base">
                <a:spcBef>
                  <a:spcPct val="0"/>
                </a:spcBef>
                <a:spcAft>
                  <a:spcPct val="0"/>
                </a:spcAft>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A6841D-DA40-430C-B4FA-49499D7BB07B}"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6C1847-75BD-42BE-B8DE-A1C2232F0AE1}" type="slidenum">
              <a:rPr lang="en-US" smtClean="0"/>
              <a:pPr fontAlgn="base">
                <a:spcBef>
                  <a:spcPct val="0"/>
                </a:spcBef>
                <a:spcAft>
                  <a:spcPct val="0"/>
                </a:spcAft>
                <a:defRPr/>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88F791-5F2A-4C67-A483-12615D35465D}" type="slidenum">
              <a:rPr lang="en-US" smtClean="0"/>
              <a:pPr fontAlgn="base">
                <a:spcBef>
                  <a:spcPct val="0"/>
                </a:spcBef>
                <a:spcAft>
                  <a:spcPct val="0"/>
                </a:spcAft>
                <a:defRPr/>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8A1EF8-278F-4612-95E9-E97E3505D673}" type="slidenum">
              <a:rPr lang="en-US" smtClean="0"/>
              <a:pPr fontAlgn="base">
                <a:spcBef>
                  <a:spcPct val="0"/>
                </a:spcBef>
                <a:spcAft>
                  <a:spcPct val="0"/>
                </a:spcAft>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77D5AB-5CEF-4952-9450-51F67237B616}" type="slidenum">
              <a:rPr lang="en-US" smtClean="0"/>
              <a:pPr fontAlgn="base">
                <a:spcBef>
                  <a:spcPct val="0"/>
                </a:spcBef>
                <a:spcAft>
                  <a:spcPct val="0"/>
                </a:spcAft>
                <a:defRPr/>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F11676-1CEB-4062-89FF-B9EF1E458D59}" type="slidenum">
              <a:rPr lang="en-US" smtClean="0"/>
              <a:pPr fontAlgn="base">
                <a:spcBef>
                  <a:spcPct val="0"/>
                </a:spcBef>
                <a:spcAft>
                  <a:spcPct val="0"/>
                </a:spcAft>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C42348-4A29-4D2D-957E-EE04EE061BCC}" type="slidenum">
              <a:rPr lang="en-US" smtClean="0"/>
              <a:pPr fontAlgn="base">
                <a:spcBef>
                  <a:spcPct val="0"/>
                </a:spcBef>
                <a:spcAft>
                  <a:spcPct val="0"/>
                </a:spcAft>
                <a:defRPr/>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66FF70-CA0E-413A-ACE7-3BCBA0760685}" type="slidenum">
              <a:rPr lang="en-US" smtClean="0"/>
              <a:pPr fontAlgn="base">
                <a:spcBef>
                  <a:spcPct val="0"/>
                </a:spcBef>
                <a:spcAft>
                  <a:spcPct val="0"/>
                </a:spcAft>
                <a:defRPr/>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7EF78D-8C90-4DE5-97A5-0CD66741F629}"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64DD26-6722-482A-A463-239A3DD03560}" type="slidenum">
              <a:rPr lang="en-US" smtClean="0"/>
              <a:pPr fontAlgn="base">
                <a:spcBef>
                  <a:spcPct val="0"/>
                </a:spcBef>
                <a:spcAft>
                  <a:spcPct val="0"/>
                </a:spcAft>
                <a:defRPr/>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4CDE27-FBE2-4463-9AA8-6866BDE02AC1}" type="slidenum">
              <a:rPr lang="en-US" smtClean="0"/>
              <a:pPr fontAlgn="base">
                <a:spcBef>
                  <a:spcPct val="0"/>
                </a:spcBef>
                <a:spcAft>
                  <a:spcPct val="0"/>
                </a:spcAft>
                <a:defRPr/>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C3AE27-F7BB-4469-8290-1138BD916B1D}" type="slidenum">
              <a:rPr lang="en-US" smtClean="0"/>
              <a:pPr fontAlgn="base">
                <a:spcBef>
                  <a:spcPct val="0"/>
                </a:spcBef>
                <a:spcAft>
                  <a:spcPct val="0"/>
                </a:spcAft>
                <a:defRPr/>
              </a:pPr>
              <a:t>32</a:t>
            </a:fld>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B54DA8-8F66-4770-B39F-F8339F1A240C}" type="slidenum">
              <a:rPr lang="en-US" smtClean="0"/>
              <a:pPr fontAlgn="base">
                <a:spcBef>
                  <a:spcPct val="0"/>
                </a:spcBef>
                <a:spcAft>
                  <a:spcPct val="0"/>
                </a:spcAft>
                <a:defRPr/>
              </a:pPr>
              <a:t>33</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EDA69D-1BFF-4B5A-9B54-A3BDE7E644D1}" type="slidenum">
              <a:rPr lang="en-US" smtClean="0"/>
              <a:pPr fontAlgn="base">
                <a:spcBef>
                  <a:spcPct val="0"/>
                </a:spcBef>
                <a:spcAft>
                  <a:spcPct val="0"/>
                </a:spcAft>
                <a:defRPr/>
              </a:pPr>
              <a:t>34</a:t>
            </a:fld>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57967-CCBA-44D3-80EA-91B4D307C232}" type="slidenum">
              <a:rPr lang="en-US" smtClean="0"/>
              <a:pPr fontAlgn="base">
                <a:spcBef>
                  <a:spcPct val="0"/>
                </a:spcBef>
                <a:spcAft>
                  <a:spcPct val="0"/>
                </a:spcAft>
                <a:defRPr/>
              </a:pPr>
              <a:t>35</a:t>
            </a:fld>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60C4C-893C-42DA-9B00-FEBCAC683F4E}" type="slidenum">
              <a:rPr lang="en-US" smtClean="0"/>
              <a:pPr fontAlgn="base">
                <a:spcBef>
                  <a:spcPct val="0"/>
                </a:spcBef>
                <a:spcAft>
                  <a:spcPct val="0"/>
                </a:spcAft>
                <a:defRPr/>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AC048C-6401-416C-A8D7-75854FBA565F}" type="slidenum">
              <a:rPr lang="en-US" smtClean="0"/>
              <a:pPr fontAlgn="base">
                <a:spcBef>
                  <a:spcPct val="0"/>
                </a:spcBef>
                <a:spcAft>
                  <a:spcPct val="0"/>
                </a:spcAft>
                <a:defRPr/>
              </a:pPr>
              <a:t>37</a:t>
            </a:fld>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C3270D-0B6A-42BF-951D-B81EFB3681C8}" type="slidenum">
              <a:rPr lang="en-US" smtClean="0"/>
              <a:pPr fontAlgn="base">
                <a:spcBef>
                  <a:spcPct val="0"/>
                </a:spcBef>
                <a:spcAft>
                  <a:spcPct val="0"/>
                </a:spcAft>
                <a:defRPr/>
              </a:pPr>
              <a:t>38</a:t>
            </a:fld>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3D39DD-0179-40C9-AF50-F645495C949B}" type="slidenum">
              <a:rPr lang="en-US" smtClean="0"/>
              <a:pPr fontAlgn="base">
                <a:spcBef>
                  <a:spcPct val="0"/>
                </a:spcBef>
                <a:spcAft>
                  <a:spcPct val="0"/>
                </a:spcAft>
                <a:defRPr/>
              </a:pPr>
              <a:t>39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CADD76-B478-4755-A814-D010AD9F54D5}"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963FDF-FFB1-43E2-A367-223FC14EFAB7}" type="slidenum">
              <a:rPr lang="en-US" smtClean="0"/>
              <a:pPr fontAlgn="base">
                <a:spcBef>
                  <a:spcPct val="0"/>
                </a:spcBef>
                <a:spcAft>
                  <a:spcPct val="0"/>
                </a:spcAft>
                <a:defRPr/>
              </a:pPr>
              <a:t>40</a:t>
            </a:fld>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3C5EAB-795B-4DFE-AC52-5D86BD6C4654}" type="slidenum">
              <a:rPr lang="en-US" smtClean="0"/>
              <a:pPr fontAlgn="base">
                <a:spcBef>
                  <a:spcPct val="0"/>
                </a:spcBef>
                <a:spcAft>
                  <a:spcPct val="0"/>
                </a:spcAft>
                <a:defRPr/>
              </a:pPr>
              <a:t>41</a:t>
            </a:fld>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823897-63B5-4C1F-806A-B951A48BEFD2}" type="slidenum">
              <a:rPr lang="en-US" smtClean="0"/>
              <a:pPr fontAlgn="base">
                <a:spcBef>
                  <a:spcPct val="0"/>
                </a:spcBef>
                <a:spcAft>
                  <a:spcPct val="0"/>
                </a:spcAft>
                <a:defRPr/>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23CE03-E532-494F-9043-51C46404CB2E}" type="slidenum">
              <a:rPr lang="en-US" smtClean="0"/>
              <a:pPr fontAlgn="base">
                <a:spcBef>
                  <a:spcPct val="0"/>
                </a:spcBef>
                <a:spcAft>
                  <a:spcPct val="0"/>
                </a:spcAft>
                <a:defRPr/>
              </a:pPr>
              <a:t>43</a:t>
            </a:fld>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347896-0D25-40E4-B3E9-D7950EC6F1EE}" type="slidenum">
              <a:rPr lang="en-US" smtClean="0"/>
              <a:pPr fontAlgn="base">
                <a:spcBef>
                  <a:spcPct val="0"/>
                </a:spcBef>
                <a:spcAft>
                  <a:spcPct val="0"/>
                </a:spcAft>
                <a:defRPr/>
              </a:pPr>
              <a:t>44</a:t>
            </a:fld>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03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1518F8-9A08-463C-85A7-B581245149C4}" type="slidenum">
              <a:rPr lang="en-US" smtClean="0"/>
              <a:pPr fontAlgn="base">
                <a:spcBef>
                  <a:spcPct val="0"/>
                </a:spcBef>
                <a:spcAft>
                  <a:spcPct val="0"/>
                </a:spcAft>
                <a:defRPr/>
              </a:pPr>
              <a:t>45</a:t>
            </a:fld>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0F282C-7E96-4CD7-9CF0-553C3DAE3595}" type="slidenum">
              <a:rPr lang="en-US" smtClean="0"/>
              <a:pPr fontAlgn="base">
                <a:spcBef>
                  <a:spcPct val="0"/>
                </a:spcBef>
                <a:spcAft>
                  <a:spcPct val="0"/>
                </a:spcAft>
                <a:defRPr/>
              </a:pPr>
              <a:t>46</a:t>
            </a:fld>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663836-F0BD-405A-8FF1-D9E2DD83C6CD}" type="slidenum">
              <a:rPr lang="en-US" smtClean="0"/>
              <a:pPr fontAlgn="base">
                <a:spcBef>
                  <a:spcPct val="0"/>
                </a:spcBef>
                <a:spcAft>
                  <a:spcPct val="0"/>
                </a:spcAft>
                <a:defRPr/>
              </a:pPr>
              <a:t>47</a:t>
            </a:fld>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85C4C8-858D-4701-A07B-110A80426C46}" type="slidenum">
              <a:rPr lang="en-US" smtClean="0"/>
              <a:pPr fontAlgn="base">
                <a:spcBef>
                  <a:spcPct val="0"/>
                </a:spcBef>
                <a:spcAft>
                  <a:spcPct val="0"/>
                </a:spcAft>
                <a:defRPr/>
              </a:pPr>
              <a:t>48</a:t>
            </a:fld>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4F2116-B744-4E4F-B05B-2ECBD242579D}" type="slidenum">
              <a:rPr lang="en-US" smtClean="0"/>
              <a:pPr fontAlgn="base">
                <a:spcBef>
                  <a:spcPct val="0"/>
                </a:spcBef>
                <a:spcAft>
                  <a:spcPct val="0"/>
                </a:spcAft>
                <a:defRPr/>
              </a:pPr>
              <a:t>49</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E528D1-5A35-4B70-8CC3-35B841AB5E48}"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71D22F-B037-4253-A614-55E403BE6AF5}" type="slidenum">
              <a:rPr lang="en-US" smtClean="0"/>
              <a:pPr fontAlgn="base">
                <a:spcBef>
                  <a:spcPct val="0"/>
                </a:spcBef>
                <a:spcAft>
                  <a:spcPct val="0"/>
                </a:spcAft>
                <a:defRPr/>
              </a:pPr>
              <a:t>50</a:t>
            </a:fld>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65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07E3CB-D3A8-4F09-88FD-AD32CEFF5AE2}" type="slidenum">
              <a:rPr lang="en-US" smtClean="0"/>
              <a:pPr fontAlgn="base">
                <a:spcBef>
                  <a:spcPct val="0"/>
                </a:spcBef>
                <a:spcAft>
                  <a:spcPct val="0"/>
                </a:spcAft>
                <a:defRPr/>
              </a:pPr>
              <a:t>51</a:t>
            </a:fld>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0787D9-6095-4A1C-8CAF-CF42BAF86E1D}" type="slidenum">
              <a:rPr lang="en-US" smtClean="0"/>
              <a:pPr fontAlgn="base">
                <a:spcBef>
                  <a:spcPct val="0"/>
                </a:spcBef>
                <a:spcAft>
                  <a:spcPct val="0"/>
                </a:spcAft>
                <a:defRPr/>
              </a:pPr>
              <a:t>52</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DAE5EA-F1EB-4872-BC52-269C958E619C}"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F2D239-21FD-4B25-80CA-C547A26D9488}"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DC5DCE-EE2A-4A94-87BB-1AD89E8DA276}"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1D5AC8-8E3E-4892-8A1C-BDC49603ADAF}" type="slidenum">
              <a:rPr lang="en-US" smtClean="0"/>
              <a:pPr fontAlgn="base">
                <a:spcBef>
                  <a:spcPct val="0"/>
                </a:spcBef>
                <a:spcAft>
                  <a:spcPct val="0"/>
                </a:spcAft>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245C8C8-7038-4E35-B6A8-3303B649E28D}" type="datetimeFigureOut">
              <a:rPr lang="en-US"/>
              <a:pPr>
                <a:defRPr/>
              </a:pPr>
              <a:t>8/15/2015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F341EC-6F9D-45D8-8428-0B0364C06E0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78AFF4B-107C-4F03-A25C-46A3B1AAF457}" type="datetimeFigureOut">
              <a:rPr lang="en-US"/>
              <a:pPr>
                <a:defRPr/>
              </a:pPr>
              <a:t>8/15/2015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6F6703-2449-4F7D-AD6D-B83608A5716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C06D6A3E-784E-4365-9DF9-85EF0A08A8D0}" type="datetimeFigureOut">
              <a:rPr lang="en-US"/>
              <a:pPr>
                <a:defRPr/>
              </a:pPr>
              <a:t>8/15/2015</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
        <p:nvSpPr>
          <p:cNvPr id="6" name="Slide Number Placeholder 5"/>
          <p:cNvSpPr>
            <a:spLocks noGrp="1"/>
          </p:cNvSpPr>
          <p:nvPr>
            <p:ph type="sldNum" sz="quarter" idx="16"/>
          </p:nvPr>
        </p:nvSpPr>
        <p:spPr/>
        <p:txBody>
          <a:bodyPr/>
          <a:lstStyle>
            <a:lvl1pPr>
              <a:defRPr/>
            </a:lvl1pPr>
          </a:lstStyle>
          <a:p>
            <a:pPr>
              <a:defRPr/>
            </a:pPr>
            <a:fld id="{27A910C6-3E04-4B13-9CC4-AF10DB12AC8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F135B8-6062-408E-9DE7-A0994B1A2433}" type="datetimeFigureOut">
              <a:rPr lang="en-US"/>
              <a:pPr>
                <a:defRPr/>
              </a:pPr>
              <a:t>8/15/2015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18E7BA-C65B-4B5A-8176-FA00CA3FF86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2A3EC4-22E0-4726-978A-4CF73A1E7E86}" type="datetimeFigureOut">
              <a:rPr lang="en-US"/>
              <a:pPr>
                <a:defRPr/>
              </a:pPr>
              <a:t>8/15/2015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5F061E4-10BE-40C5-B462-71ED7027179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B7F8CC7-B597-4FB7-913A-019C0312E446}" type="datetimeFigureOut">
              <a:rPr lang="en-US"/>
              <a:pPr>
                <a:defRPr/>
              </a:pPr>
              <a:t>8/15/2015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A49298C-2403-4F9C-B4BC-170604D9CEE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4797F8C-7B3A-4049-A606-BFE33820364E}" type="datetimeFigureOut">
              <a:rPr lang="en-US"/>
              <a:pPr>
                <a:defRPr/>
              </a:pPr>
              <a:t>8/15/2015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58D92B7-8596-43D4-8858-AF61B5D0BE0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14B9CD6-72B5-4C61-B5A7-AF772FCD0A4E}" type="datetimeFigureOut">
              <a:rPr lang="en-US"/>
              <a:pPr>
                <a:defRPr/>
              </a:pPr>
              <a:t>8/15/2015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48DFE67-EB6A-4F70-95A3-313491A851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86D20B-F7A0-485D-8A57-1941C694D117}" type="datetimeFigureOut">
              <a:rPr lang="en-US"/>
              <a:pPr>
                <a:defRPr/>
              </a:pPr>
              <a:t>8/15/2015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E3E1A06-86EC-4E16-8210-9B5EC5D9FCD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50C25F-5E75-4FED-BEBE-3E2F9501613A}" type="datetimeFigureOut">
              <a:rPr lang="en-US"/>
              <a:pPr>
                <a:defRPr/>
              </a:pPr>
              <a:t>8/15/2015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BAE8230-A2FC-4741-86AC-D8D00EDDBD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550897-4D9C-406A-A669-A4856828CEB2}" type="datetimeFigureOut">
              <a:rPr lang="en-US"/>
              <a:pPr>
                <a:defRPr/>
              </a:pPr>
              <a:t>8/15/2015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C444C5-9451-4FEB-8406-55C22DB36DA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DBAA67-F044-4F9A-91AC-F7FD2909DEAE}" type="datetimeFigureOut">
              <a:rPr lang="en-US"/>
              <a:pPr>
                <a:defRPr/>
              </a:pPr>
              <a:t>8/15/2015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D14411-ABC2-47B7-909A-B80E906DB9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2" r:id="rId11"/>
    <p:sldLayoutId id="2147483711"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7.xml"/><Relationship Id="rId18" Type="http://schemas.openxmlformats.org/officeDocument/2006/relationships/slide" Target="slide9.xml"/><Relationship Id="rId26" Type="http://schemas.openxmlformats.org/officeDocument/2006/relationships/slide" Target="slide41.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43.xml"/><Relationship Id="rId12" Type="http://schemas.openxmlformats.org/officeDocument/2006/relationships/slide" Target="slide45.xml"/><Relationship Id="rId17" Type="http://schemas.openxmlformats.org/officeDocument/2006/relationships/slide" Target="slide47.xml"/><Relationship Id="rId25" Type="http://schemas.openxmlformats.org/officeDocument/2006/relationships/slide" Target="slide31.xml"/><Relationship Id="rId2" Type="http://schemas.openxmlformats.org/officeDocument/2006/relationships/notesSlide" Target="../notesSlides/notesSlide2.xml"/><Relationship Id="rId16" Type="http://schemas.openxmlformats.org/officeDocument/2006/relationships/slide" Target="slide37.xml"/><Relationship Id="rId20" Type="http://schemas.openxmlformats.org/officeDocument/2006/relationships/slide" Target="slide29.xml"/><Relationship Id="rId1" Type="http://schemas.openxmlformats.org/officeDocument/2006/relationships/slideLayout" Target="../slideLayouts/slideLayout7.xml"/><Relationship Id="rId6" Type="http://schemas.openxmlformats.org/officeDocument/2006/relationships/slide" Target="slide33.xml"/><Relationship Id="rId11" Type="http://schemas.openxmlformats.org/officeDocument/2006/relationships/slide" Target="slide35.xml"/><Relationship Id="rId24" Type="http://schemas.openxmlformats.org/officeDocument/2006/relationships/slide" Target="slide21.xml"/><Relationship Id="rId5" Type="http://schemas.openxmlformats.org/officeDocument/2006/relationships/slide" Target="slide23.xml"/><Relationship Id="rId15" Type="http://schemas.openxmlformats.org/officeDocument/2006/relationships/slide" Target="slide27.xml"/><Relationship Id="rId23" Type="http://schemas.openxmlformats.org/officeDocument/2006/relationships/slide" Target="slide11.xml"/><Relationship Id="rId10" Type="http://schemas.openxmlformats.org/officeDocument/2006/relationships/slide" Target="slide25.xml"/><Relationship Id="rId19" Type="http://schemas.openxmlformats.org/officeDocument/2006/relationships/slide" Target="slide19.xml"/><Relationship Id="rId4" Type="http://schemas.openxmlformats.org/officeDocument/2006/relationships/slide" Target="slide13.xml"/><Relationship Id="rId9" Type="http://schemas.openxmlformats.org/officeDocument/2006/relationships/slide" Target="slide15.xml"/><Relationship Id="rId14" Type="http://schemas.openxmlformats.org/officeDocument/2006/relationships/slide" Target="slide17.xml"/><Relationship Id="rId22" Type="http://schemas.openxmlformats.org/officeDocument/2006/relationships/slide" Target="slide49.xml"/><Relationship Id="rId27" Type="http://schemas.openxmlformats.org/officeDocument/2006/relationships/slide" Target="slide51.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JeopardyIcon5.png"/>
          <p:cNvPicPr>
            <a:picLocks noChangeAspect="1"/>
          </p:cNvPicPr>
          <p:nvPr/>
        </p:nvPicPr>
        <p:blipFill>
          <a:blip r:embed="rId3" cstate="print"/>
          <a:srcRect/>
          <a:stretch>
            <a:fillRect/>
          </a:stretch>
        </p:blipFill>
        <p:spPr bwMode="auto">
          <a:xfrm>
            <a:off x="0" y="171450"/>
            <a:ext cx="9280525" cy="3867150"/>
          </a:xfrm>
          <a:prstGeom prst="rect">
            <a:avLst/>
          </a:prstGeom>
          <a:noFill/>
          <a:ln w="9525">
            <a:noFill/>
            <a:miter lim="800000"/>
            <a:headEnd/>
            <a:tailEnd/>
          </a:ln>
        </p:spPr>
      </p:pic>
      <p:sp>
        <p:nvSpPr>
          <p:cNvPr id="5" name="TextBox 4"/>
          <p:cNvSpPr txBox="1">
            <a:spLocks noChangeArrowheads="1"/>
          </p:cNvSpPr>
          <p:nvPr/>
        </p:nvSpPr>
        <p:spPr bwMode="auto">
          <a:xfrm>
            <a:off x="990600" y="4191000"/>
            <a:ext cx="7086600" cy="954107"/>
          </a:xfrm>
          <a:prstGeom prst="rect">
            <a:avLst/>
          </a:prstGeom>
          <a:noFill/>
          <a:ln w="9525">
            <a:noFill/>
            <a:miter lim="800000"/>
            <a:headEnd/>
            <a:tailEnd/>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2800" b="1" dirty="0" smtClean="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rPr>
              <a:t>RELOCATION</a:t>
            </a:r>
          </a:p>
          <a:p>
            <a:pPr algn="ctr">
              <a:defRPr/>
            </a:pPr>
            <a:r>
              <a:rPr lang="en-US" sz="2800" b="1" dirty="0" smtClean="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rPr>
              <a:t>ROUND 1</a:t>
            </a:r>
            <a:endParaRPr lang="en-US" sz="2800" b="1" dirty="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b="1" dirty="0" smtClean="0"/>
              <a:t>Thou Shall – 40 </a:t>
            </a:r>
          </a:p>
        </p:txBody>
      </p:sp>
      <p:sp>
        <p:nvSpPr>
          <p:cNvPr id="1229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citizenship or lawfully present in the United States?</a:t>
            </a:r>
          </a:p>
        </p:txBody>
      </p:sp>
      <p:pic>
        <p:nvPicPr>
          <p:cNvPr id="1229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b="1" dirty="0" smtClean="0"/>
              <a:t>Thou Shall - 50</a:t>
            </a:r>
          </a:p>
        </p:txBody>
      </p:sp>
      <p:sp>
        <p:nvSpPr>
          <p:cNvPr id="13315"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 use of the word </a:t>
            </a:r>
            <a:r>
              <a:rPr lang="en-US" b="1" u="sng" dirty="0" smtClean="0"/>
              <a:t>SHALL (or must</a:t>
            </a:r>
            <a:r>
              <a:rPr lang="en-US" b="1" dirty="0" smtClean="0"/>
              <a:t>) lets us know that whatever regulation is being discussed is mandatory and has the force of this.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dirty="0" smtClean="0"/>
              <a:t>Thou Shall – 50 </a:t>
            </a:r>
          </a:p>
        </p:txBody>
      </p:sp>
      <p:sp>
        <p:nvSpPr>
          <p:cNvPr id="1433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the law?</a:t>
            </a:r>
          </a:p>
        </p:txBody>
      </p:sp>
      <p:pic>
        <p:nvPicPr>
          <p:cNvPr id="1434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smtClean="0"/>
              <a:t>It’s Appealing - 10</a:t>
            </a:r>
          </a:p>
        </p:txBody>
      </p:sp>
      <p:sp>
        <p:nvSpPr>
          <p:cNvPr id="1536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Any person who believes the Cabinet failed to properly determine eligibility for, or the amount of a relocation assistance benefit has this right.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smtClean="0"/>
              <a:t>It’s Appealing – 10 </a:t>
            </a:r>
          </a:p>
        </p:txBody>
      </p:sp>
      <p:sp>
        <p:nvSpPr>
          <p:cNvPr id="1638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the right to appeal?</a:t>
            </a:r>
          </a:p>
        </p:txBody>
      </p:sp>
      <p:pic>
        <p:nvPicPr>
          <p:cNvPr id="1638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smtClean="0"/>
              <a:t>It’s Appealing - 20</a:t>
            </a:r>
          </a:p>
        </p:txBody>
      </p:sp>
      <p:sp>
        <p:nvSpPr>
          <p:cNvPr id="1741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This process occurs before an appeal and includes a review by the District and Relocation Branch Manager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It’s Appealing – 20 </a:t>
            </a:r>
          </a:p>
        </p:txBody>
      </p:sp>
      <p:sp>
        <p:nvSpPr>
          <p:cNvPr id="1843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reconsideration?</a:t>
            </a:r>
          </a:p>
        </p:txBody>
      </p:sp>
      <p:pic>
        <p:nvPicPr>
          <p:cNvPr id="1843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 </a:t>
            </a:r>
            <a:r>
              <a:rPr lang="en-US" b="1" dirty="0" smtClean="0"/>
              <a:t>It’s Appealing- 30</a:t>
            </a:r>
          </a:p>
        </p:txBody>
      </p:sp>
      <p:sp>
        <p:nvSpPr>
          <p:cNvPr id="19459"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These cannot be appealed as prescribed by the Uniform Act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dirty="0" smtClean="0"/>
              <a:t>It’s Appealing – 30 </a:t>
            </a:r>
          </a:p>
        </p:txBody>
      </p:sp>
      <p:sp>
        <p:nvSpPr>
          <p:cNvPr id="2048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payment limitations?</a:t>
            </a:r>
          </a:p>
          <a:p>
            <a:pPr algn="ctr" eaLnBrk="1" hangingPunct="1">
              <a:buNone/>
            </a:pPr>
            <a:r>
              <a:rPr lang="en-US" b="1" dirty="0" smtClean="0"/>
              <a:t>(Maximum amount for reestablishment expenses, search expenses and in lieu of move payments.)</a:t>
            </a:r>
          </a:p>
        </p:txBody>
      </p:sp>
      <p:pic>
        <p:nvPicPr>
          <p:cNvPr id="2048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dirty="0" smtClean="0"/>
              <a:t>It’s Appealing - 40</a:t>
            </a:r>
          </a:p>
        </p:txBody>
      </p:sp>
      <p:sp>
        <p:nvSpPr>
          <p:cNvPr id="21507"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Persons who appeal are permitted to do this, during regular office hours, to all nonconfidential materials that are pertinent to the appeal.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0"/>
          <a:ext cx="9144000" cy="6858000"/>
        </p:xfrm>
        <a:graphic>
          <a:graphicData uri="http://schemas.openxmlformats.org/drawingml/2006/table">
            <a:tbl>
              <a:tblPr firstRow="1" bandRow="1">
                <a:tableStyleId>{5940675A-B579-460E-94D1-54222C63F5DA}</a:tableStyleId>
              </a:tblPr>
              <a:tblGrid>
                <a:gridCol w="1828800"/>
                <a:gridCol w="1828800"/>
                <a:gridCol w="1828800"/>
                <a:gridCol w="1828800"/>
                <a:gridCol w="1828800"/>
              </a:tblGrid>
              <a:tr h="1143000">
                <a:tc>
                  <a:txBody>
                    <a:bodyPr/>
                    <a:lstStyle/>
                    <a:p>
                      <a:pPr algn="ctr"/>
                      <a:r>
                        <a:rPr lang="en-US" sz="2800" dirty="0" smtClean="0">
                          <a:solidFill>
                            <a:schemeClr val="bg1"/>
                          </a:solidFill>
                        </a:rPr>
                        <a:t>Thou</a:t>
                      </a:r>
                      <a:r>
                        <a:rPr lang="en-US" sz="2800" baseline="0" dirty="0" smtClean="0">
                          <a:solidFill>
                            <a:schemeClr val="bg1"/>
                          </a:solidFill>
                        </a:rPr>
                        <a:t> Shall</a:t>
                      </a:r>
                      <a:endParaRPr lang="en-US" sz="2800" dirty="0">
                        <a:solidFill>
                          <a:schemeClr val="bg1"/>
                        </a:solidFill>
                      </a:endParaRPr>
                    </a:p>
                  </a:txBody>
                  <a:tcPr anchor="ctr"/>
                </a:tc>
                <a:tc>
                  <a:txBody>
                    <a:bodyPr/>
                    <a:lstStyle/>
                    <a:p>
                      <a:pPr algn="ctr"/>
                      <a:r>
                        <a:rPr lang="en-US" sz="2800" dirty="0" smtClean="0">
                          <a:solidFill>
                            <a:schemeClr val="bg1"/>
                          </a:solidFill>
                        </a:rPr>
                        <a:t>It’s Appealing</a:t>
                      </a:r>
                      <a:endParaRPr lang="en-US" sz="2800" dirty="0">
                        <a:solidFill>
                          <a:schemeClr val="bg1"/>
                        </a:solidFill>
                      </a:endParaRPr>
                    </a:p>
                  </a:txBody>
                  <a:tcPr anchor="ctr"/>
                </a:tc>
                <a:tc>
                  <a:txBody>
                    <a:bodyPr/>
                    <a:lstStyle/>
                    <a:p>
                      <a:pPr algn="ctr"/>
                      <a:r>
                        <a:rPr lang="en-US" sz="2800" dirty="0" smtClean="0">
                          <a:solidFill>
                            <a:schemeClr val="bg1"/>
                          </a:solidFill>
                        </a:rPr>
                        <a:t>For Short</a:t>
                      </a:r>
                    </a:p>
                  </a:txBody>
                  <a:tcPr anchor="ctr"/>
                </a:tc>
                <a:tc>
                  <a:txBody>
                    <a:bodyPr/>
                    <a:lstStyle/>
                    <a:p>
                      <a:pPr algn="ctr"/>
                      <a:r>
                        <a:rPr lang="en-US" sz="2800" dirty="0" smtClean="0">
                          <a:solidFill>
                            <a:schemeClr val="bg1"/>
                          </a:solidFill>
                        </a:rPr>
                        <a:t>Takin’ Care of Business</a:t>
                      </a:r>
                      <a:endParaRPr lang="en-US" sz="2800" dirty="0">
                        <a:solidFill>
                          <a:schemeClr val="bg1"/>
                        </a:solidFill>
                      </a:endParaRPr>
                    </a:p>
                  </a:txBody>
                  <a:tcPr anchor="ctr"/>
                </a:tc>
                <a:tc>
                  <a:txBody>
                    <a:bodyPr/>
                    <a:lstStyle/>
                    <a:p>
                      <a:pPr algn="ctr"/>
                      <a:r>
                        <a:rPr lang="en-US" sz="2800" dirty="0" smtClean="0">
                          <a:solidFill>
                            <a:schemeClr val="bg1"/>
                          </a:solidFill>
                        </a:rPr>
                        <a:t>Odds</a:t>
                      </a:r>
                      <a:r>
                        <a:rPr lang="en-US" sz="2800" baseline="0" dirty="0" smtClean="0">
                          <a:solidFill>
                            <a:schemeClr val="bg1"/>
                          </a:solidFill>
                        </a:rPr>
                        <a:t> &amp; Ends</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3"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4"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5"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6" action="ppaction://hlinksldjump"/>
                        </a:rPr>
                        <a:t>10</a:t>
                      </a:r>
                      <a:endParaRPr lang="en-US" sz="2800" dirty="0">
                        <a:solidFill>
                          <a:schemeClr val="bg1"/>
                        </a:solidFill>
                      </a:endParaRPr>
                    </a:p>
                  </a:txBody>
                  <a:tcPr anchor="ctr"/>
                </a:tc>
                <a:tc>
                  <a:txBody>
                    <a:bodyPr/>
                    <a:lstStyle/>
                    <a:p>
                      <a:pPr algn="ctr"/>
                      <a:r>
                        <a:rPr lang="en-US" sz="2800" dirty="0" smtClean="0">
                          <a:solidFill>
                            <a:schemeClr val="bg1"/>
                          </a:solidFill>
                          <a:hlinkClick r:id="rId7" action="ppaction://hlinksldjump"/>
                        </a:rPr>
                        <a:t>10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8"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9"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10"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11" action="ppaction://hlinksldjump"/>
                        </a:rPr>
                        <a:t>20</a:t>
                      </a:r>
                      <a:endParaRPr lang="en-US" sz="2800" dirty="0">
                        <a:solidFill>
                          <a:schemeClr val="bg1"/>
                        </a:solidFill>
                      </a:endParaRPr>
                    </a:p>
                  </a:txBody>
                  <a:tcPr anchor="ctr"/>
                </a:tc>
                <a:tc>
                  <a:txBody>
                    <a:bodyPr/>
                    <a:lstStyle/>
                    <a:p>
                      <a:pPr algn="ctr"/>
                      <a:r>
                        <a:rPr lang="en-US" sz="2800" dirty="0" smtClean="0">
                          <a:solidFill>
                            <a:schemeClr val="bg1"/>
                          </a:solidFill>
                          <a:hlinkClick r:id="rId12" action="ppaction://hlinksldjump"/>
                        </a:rPr>
                        <a:t>20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13"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4"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5"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6" action="ppaction://hlinksldjump"/>
                        </a:rPr>
                        <a:t>30</a:t>
                      </a:r>
                      <a:endParaRPr lang="en-US" sz="2800" dirty="0">
                        <a:solidFill>
                          <a:schemeClr val="bg1"/>
                        </a:solidFill>
                      </a:endParaRPr>
                    </a:p>
                  </a:txBody>
                  <a:tcPr anchor="ctr"/>
                </a:tc>
                <a:tc>
                  <a:txBody>
                    <a:bodyPr/>
                    <a:lstStyle/>
                    <a:p>
                      <a:pPr algn="ctr"/>
                      <a:r>
                        <a:rPr lang="en-US" sz="2800" dirty="0" smtClean="0">
                          <a:solidFill>
                            <a:schemeClr val="bg1"/>
                          </a:solidFill>
                          <a:hlinkClick r:id="rId17" action="ppaction://hlinksldjump"/>
                        </a:rPr>
                        <a:t>30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18"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19"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20"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21" action="ppaction://hlinksldjump"/>
                        </a:rPr>
                        <a:t>40</a:t>
                      </a:r>
                      <a:endParaRPr lang="en-US" sz="2800" dirty="0">
                        <a:solidFill>
                          <a:schemeClr val="bg1"/>
                        </a:solidFill>
                      </a:endParaRPr>
                    </a:p>
                  </a:txBody>
                  <a:tcPr anchor="ctr"/>
                </a:tc>
                <a:tc>
                  <a:txBody>
                    <a:bodyPr/>
                    <a:lstStyle/>
                    <a:p>
                      <a:pPr algn="ctr"/>
                      <a:r>
                        <a:rPr lang="en-US" sz="2800" dirty="0" smtClean="0">
                          <a:solidFill>
                            <a:schemeClr val="bg1"/>
                          </a:solidFill>
                          <a:hlinkClick r:id="rId22" action="ppaction://hlinksldjump"/>
                        </a:rPr>
                        <a:t>40</a:t>
                      </a:r>
                      <a:endParaRPr lang="en-US" sz="2800" dirty="0">
                        <a:solidFill>
                          <a:schemeClr val="bg1"/>
                        </a:solidFill>
                      </a:endParaRPr>
                    </a:p>
                  </a:txBody>
                  <a:tcPr anchor="ctr"/>
                </a:tc>
              </a:tr>
              <a:tr h="1143000">
                <a:tc>
                  <a:txBody>
                    <a:bodyPr/>
                    <a:lstStyle/>
                    <a:p>
                      <a:pPr algn="ctr"/>
                      <a:r>
                        <a:rPr lang="en-US" sz="2800" dirty="0" smtClean="0">
                          <a:solidFill>
                            <a:schemeClr val="bg1"/>
                          </a:solidFill>
                          <a:hlinkClick r:id="rId23"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4"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5"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6" action="ppaction://hlinksldjump"/>
                        </a:rPr>
                        <a:t>50</a:t>
                      </a:r>
                      <a:endParaRPr lang="en-US" sz="2800" dirty="0">
                        <a:solidFill>
                          <a:schemeClr val="bg1"/>
                        </a:solidFill>
                      </a:endParaRPr>
                    </a:p>
                  </a:txBody>
                  <a:tcPr anchor="ctr"/>
                </a:tc>
                <a:tc>
                  <a:txBody>
                    <a:bodyPr/>
                    <a:lstStyle/>
                    <a:p>
                      <a:pPr algn="ctr"/>
                      <a:r>
                        <a:rPr lang="en-US" sz="2800" dirty="0" smtClean="0">
                          <a:solidFill>
                            <a:schemeClr val="bg1"/>
                          </a:solidFill>
                          <a:hlinkClick r:id="rId27" action="ppaction://hlinksldjump"/>
                        </a:rPr>
                        <a:t>50</a:t>
                      </a:r>
                      <a:endParaRPr lang="en-US" sz="2800" dirty="0">
                        <a:solidFill>
                          <a:schemeClr val="bg1"/>
                        </a:solidFill>
                      </a:endParaRPr>
                    </a:p>
                  </a:txBody>
                  <a:tcPr anchor="ct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dirty="0" smtClean="0"/>
              <a:t>It’s Appealing – 40 </a:t>
            </a:r>
          </a:p>
        </p:txBody>
      </p:sp>
      <p:sp>
        <p:nvSpPr>
          <p:cNvPr id="2253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inspect and photocopy?</a:t>
            </a:r>
          </a:p>
        </p:txBody>
      </p:sp>
      <p:pic>
        <p:nvPicPr>
          <p:cNvPr id="2253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dirty="0" smtClean="0"/>
              <a:t>It’s Appealing - 50</a:t>
            </a:r>
          </a:p>
        </p:txBody>
      </p:sp>
      <p:sp>
        <p:nvSpPr>
          <p:cNvPr id="23555"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A hearing officer approved by the Office of the Attorney General shall conduct a hearing pursuant to this regulation.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dirty="0" smtClean="0"/>
              <a:t>It’s Appealing – 50 </a:t>
            </a:r>
          </a:p>
        </p:txBody>
      </p:sp>
      <p:sp>
        <p:nvSpPr>
          <p:cNvPr id="2457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13B?</a:t>
            </a:r>
          </a:p>
        </p:txBody>
      </p:sp>
      <p:pic>
        <p:nvPicPr>
          <p:cNvPr id="2458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dirty="0" smtClean="0"/>
              <a:t>For Short - 10</a:t>
            </a:r>
          </a:p>
        </p:txBody>
      </p:sp>
      <p:sp>
        <p:nvSpPr>
          <p:cNvPr id="2560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sz="4800" b="1" dirty="0" smtClean="0"/>
              <a:t>RHP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b="1" dirty="0" smtClean="0"/>
              <a:t>For Short – 10 </a:t>
            </a:r>
          </a:p>
        </p:txBody>
      </p:sp>
      <p:sp>
        <p:nvSpPr>
          <p:cNvPr id="2662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Replacement Housing Payment?</a:t>
            </a:r>
          </a:p>
        </p:txBody>
      </p:sp>
      <p:pic>
        <p:nvPicPr>
          <p:cNvPr id="2662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dirty="0" smtClean="0"/>
              <a:t>For Short - 20</a:t>
            </a:r>
          </a:p>
        </p:txBody>
      </p:sp>
      <p:sp>
        <p:nvSpPr>
          <p:cNvPr id="2765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sz="4800" b="1" dirty="0" smtClean="0"/>
              <a:t>DS&amp;S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b="1" dirty="0" smtClean="0"/>
              <a:t>For Short – 20 </a:t>
            </a:r>
          </a:p>
        </p:txBody>
      </p:sp>
      <p:sp>
        <p:nvSpPr>
          <p:cNvPr id="2867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Decent, Safe &amp; Sanitary?</a:t>
            </a:r>
          </a:p>
        </p:txBody>
      </p:sp>
      <p:pic>
        <p:nvPicPr>
          <p:cNvPr id="2867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dirty="0" smtClean="0"/>
              <a:t>For Short - 30</a:t>
            </a:r>
          </a:p>
        </p:txBody>
      </p:sp>
      <p:sp>
        <p:nvSpPr>
          <p:cNvPr id="29699" name="Content Placeholder 2"/>
          <p:cNvSpPr>
            <a:spLocks noGrp="1"/>
          </p:cNvSpPr>
          <p:nvPr>
            <p:ph idx="1"/>
          </p:nvPr>
        </p:nvSpPr>
        <p:spPr/>
        <p:txBody>
          <a:bodyPr/>
          <a:lstStyle/>
          <a:p>
            <a:pPr algn="ctr" eaLnBrk="1" hangingPunct="1">
              <a:buNone/>
            </a:pPr>
            <a:endParaRPr lang="en-US" sz="4800" b="1" dirty="0" smtClean="0"/>
          </a:p>
          <a:p>
            <a:pPr algn="ctr" eaLnBrk="1" hangingPunct="1">
              <a:buNone/>
            </a:pPr>
            <a:endParaRPr lang="en-US" sz="4800" b="1" dirty="0" smtClean="0"/>
          </a:p>
          <a:p>
            <a:pPr algn="ctr" eaLnBrk="1" hangingPunct="1">
              <a:buNone/>
            </a:pPr>
            <a:r>
              <a:rPr lang="en-US" sz="4800" b="1" dirty="0" smtClean="0"/>
              <a:t>FHWA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dirty="0" smtClean="0"/>
              <a:t>For Short – 30 </a:t>
            </a:r>
          </a:p>
        </p:txBody>
      </p:sp>
      <p:sp>
        <p:nvSpPr>
          <p:cNvPr id="3072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Federal Highway Administration?</a:t>
            </a:r>
          </a:p>
        </p:txBody>
      </p:sp>
      <p:pic>
        <p:nvPicPr>
          <p:cNvPr id="3072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b="1" dirty="0" smtClean="0"/>
              <a:t>For Short - 40</a:t>
            </a:r>
          </a:p>
        </p:txBody>
      </p:sp>
      <p:sp>
        <p:nvSpPr>
          <p:cNvPr id="31747" name="Content Placeholder 2"/>
          <p:cNvSpPr>
            <a:spLocks noGrp="1"/>
          </p:cNvSpPr>
          <p:nvPr>
            <p:ph idx="1"/>
          </p:nvPr>
        </p:nvSpPr>
        <p:spPr/>
        <p:txBody>
          <a:bodyPr/>
          <a:lstStyle/>
          <a:p>
            <a:pPr algn="ctr" eaLnBrk="1" hangingPunct="1">
              <a:buNone/>
            </a:pPr>
            <a:endParaRPr lang="en-US" sz="4800" b="1" dirty="0" smtClean="0"/>
          </a:p>
          <a:p>
            <a:pPr algn="ctr" eaLnBrk="1" hangingPunct="1">
              <a:buNone/>
            </a:pPr>
            <a:endParaRPr lang="en-US" sz="4800" b="1" dirty="0" smtClean="0"/>
          </a:p>
          <a:p>
            <a:pPr algn="ctr" eaLnBrk="1" hangingPunct="1">
              <a:buNone/>
            </a:pPr>
            <a:r>
              <a:rPr lang="en-US" sz="4800" b="1" dirty="0" smtClean="0"/>
              <a:t>ASRR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b="1" dirty="0" smtClean="0"/>
              <a:t>Thou Shall - 10</a:t>
            </a:r>
          </a:p>
        </p:txBody>
      </p:sp>
      <p:sp>
        <p:nvSpPr>
          <p:cNvPr id="5123" name="Content Placeholder 2"/>
          <p:cNvSpPr>
            <a:spLocks noGrp="1"/>
          </p:cNvSpPr>
          <p:nvPr>
            <p:ph idx="1"/>
          </p:nvPr>
        </p:nvSpPr>
        <p:spPr/>
        <p:txBody>
          <a:bodyPr/>
          <a:lstStyle/>
          <a:p>
            <a:pPr algn="ctr" eaLnBrk="1" hangingPunct="1">
              <a:buNone/>
            </a:pPr>
            <a:r>
              <a:rPr lang="en-US" dirty="0" smtClean="0"/>
              <a:t>	</a:t>
            </a:r>
          </a:p>
          <a:p>
            <a:pPr algn="ctr" eaLnBrk="1" hangingPunct="1">
              <a:buNone/>
            </a:pPr>
            <a:endParaRPr lang="en-US" b="1" dirty="0" smtClean="0"/>
          </a:p>
          <a:p>
            <a:pPr algn="ctr" eaLnBrk="1" hangingPunct="1">
              <a:buNone/>
            </a:pPr>
            <a:r>
              <a:rPr lang="en-US" b="1" dirty="0" smtClean="0"/>
              <a:t>In order to qualify for a replacement housing payment the replacement housing </a:t>
            </a:r>
            <a:r>
              <a:rPr lang="en-US" b="1" u="sng" dirty="0" smtClean="0"/>
              <a:t>SHALL</a:t>
            </a:r>
            <a:r>
              <a:rPr lang="en-US" b="1" dirty="0" smtClean="0"/>
              <a:t> meet these standards.</a:t>
            </a:r>
          </a:p>
          <a:p>
            <a:pPr algn="ctr" eaLnBrk="1" hangingPunct="1">
              <a:buNone/>
            </a:pPr>
            <a:endParaRPr lang="en-US" b="1" dirty="0" smtClean="0"/>
          </a:p>
          <a:p>
            <a:pPr algn="ctr" eaLnBrk="1" hangingPunct="1">
              <a:buNone/>
            </a:pPr>
            <a:endParaRPr 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b="1" dirty="0" smtClean="0"/>
              <a:t>For Short – 40 </a:t>
            </a:r>
          </a:p>
        </p:txBody>
      </p:sp>
      <p:sp>
        <p:nvSpPr>
          <p:cNvPr id="3277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Acquisition Stage Relocation Report?</a:t>
            </a:r>
          </a:p>
        </p:txBody>
      </p:sp>
      <p:pic>
        <p:nvPicPr>
          <p:cNvPr id="3277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b="1" dirty="0" smtClean="0"/>
              <a:t>For Short - 50</a:t>
            </a:r>
          </a:p>
        </p:txBody>
      </p:sp>
      <p:sp>
        <p:nvSpPr>
          <p:cNvPr id="33795" name="Content Placeholder 2"/>
          <p:cNvSpPr>
            <a:spLocks noGrp="1"/>
          </p:cNvSpPr>
          <p:nvPr>
            <p:ph idx="1"/>
          </p:nvPr>
        </p:nvSpPr>
        <p:spPr/>
        <p:txBody>
          <a:bodyPr/>
          <a:lstStyle/>
          <a:p>
            <a:pPr algn="ctr" eaLnBrk="1" hangingPunct="1">
              <a:buNone/>
            </a:pPr>
            <a:endParaRPr lang="en-US" sz="4800" b="1" dirty="0" smtClean="0"/>
          </a:p>
          <a:p>
            <a:pPr algn="ctr" eaLnBrk="1" hangingPunct="1">
              <a:buNone/>
            </a:pPr>
            <a:endParaRPr lang="en-US" sz="4800" b="1" dirty="0" smtClean="0"/>
          </a:p>
          <a:p>
            <a:pPr algn="ctr" eaLnBrk="1" hangingPunct="1">
              <a:buNone/>
            </a:pPr>
            <a:r>
              <a:rPr lang="en-US" sz="4800" b="1" dirty="0" smtClean="0"/>
              <a:t>MAP-21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b="1" dirty="0" smtClean="0"/>
              <a:t>For Short – 50 </a:t>
            </a:r>
          </a:p>
        </p:txBody>
      </p:sp>
      <p:sp>
        <p:nvSpPr>
          <p:cNvPr id="3481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Moving Ahead for Progress in the 21</a:t>
            </a:r>
            <a:r>
              <a:rPr lang="en-US" b="1" baseline="30000" dirty="0" smtClean="0"/>
              <a:t>st</a:t>
            </a:r>
            <a:r>
              <a:rPr lang="en-US" b="1" dirty="0" smtClean="0"/>
              <a:t> Century?</a:t>
            </a:r>
          </a:p>
        </p:txBody>
      </p:sp>
      <p:pic>
        <p:nvPicPr>
          <p:cNvPr id="3482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b="1" dirty="0" smtClean="0"/>
              <a:t>Takin’ Care of Business - 10</a:t>
            </a:r>
          </a:p>
        </p:txBody>
      </p:sp>
      <p:sp>
        <p:nvSpPr>
          <p:cNvPr id="3584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For businesses, a claim for payment must be submitted within this many months of the later of the date the displacee moves from the property or the date of final payment for the real property.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dirty="0" smtClean="0"/>
              <a:t>Takin’ Care of Business – 10 </a:t>
            </a:r>
          </a:p>
        </p:txBody>
      </p:sp>
      <p:sp>
        <p:nvSpPr>
          <p:cNvPr id="3686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18 months?</a:t>
            </a:r>
          </a:p>
        </p:txBody>
      </p:sp>
      <p:pic>
        <p:nvPicPr>
          <p:cNvPr id="3686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b="1" dirty="0" smtClean="0"/>
              <a:t>Takin’ Care of Business - 20</a:t>
            </a:r>
          </a:p>
        </p:txBody>
      </p:sp>
      <p:sp>
        <p:nvSpPr>
          <p:cNvPr id="3789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Search and you will find that replacement site; however, the program will only reimburse up to this amount in expenses.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b="1" dirty="0" smtClean="0"/>
              <a:t>Takin’ Care of Business – 20 </a:t>
            </a:r>
          </a:p>
        </p:txBody>
      </p:sp>
      <p:sp>
        <p:nvSpPr>
          <p:cNvPr id="3891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$2,500?</a:t>
            </a:r>
          </a:p>
        </p:txBody>
      </p:sp>
      <p:pic>
        <p:nvPicPr>
          <p:cNvPr id="3891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b="1" dirty="0" smtClean="0"/>
              <a:t>Takin’ Care of Business- 30</a:t>
            </a:r>
          </a:p>
        </p:txBody>
      </p:sp>
      <p:sp>
        <p:nvSpPr>
          <p:cNvPr id="39939"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A business may qualify for this payment in lieu of move and reestablishment expense payments.  But first, you better show me these.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b="1" dirty="0" smtClean="0"/>
              <a:t>Takin’ Care of Business – 30 </a:t>
            </a:r>
          </a:p>
        </p:txBody>
      </p:sp>
      <p:sp>
        <p:nvSpPr>
          <p:cNvPr id="4096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are certified income tax returns?</a:t>
            </a:r>
          </a:p>
        </p:txBody>
      </p:sp>
      <p:pic>
        <p:nvPicPr>
          <p:cNvPr id="4096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b="1" dirty="0" smtClean="0"/>
              <a:t>Takin’ Care of Business - 40</a:t>
            </a:r>
          </a:p>
        </p:txBody>
      </p:sp>
      <p:sp>
        <p:nvSpPr>
          <p:cNvPr id="41987"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Transporting personal property, disconnection/reconnection, storage, licenses/permits and professional services are all examples of this.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b="1" dirty="0" smtClean="0"/>
              <a:t>Thou Shall – 10 </a:t>
            </a:r>
          </a:p>
        </p:txBody>
      </p:sp>
      <p:sp>
        <p:nvSpPr>
          <p:cNvPr id="6147" name="Content Placeholder 3"/>
          <p:cNvSpPr>
            <a:spLocks noGrp="1"/>
          </p:cNvSpPr>
          <p:nvPr>
            <p:ph idx="1"/>
          </p:nvPr>
        </p:nvSpPr>
        <p:spPr/>
        <p:txBody>
          <a:bodyPr/>
          <a:lstStyle/>
          <a:p>
            <a:pPr eaLnBrk="1" hangingPunct="1">
              <a:buNone/>
            </a:pPr>
            <a:r>
              <a:rPr lang="en-US" dirty="0" smtClean="0"/>
              <a:t>	</a:t>
            </a:r>
          </a:p>
          <a:p>
            <a:pPr eaLnBrk="1" hangingPunct="1">
              <a:buNone/>
            </a:pPr>
            <a:endParaRPr lang="en-US" dirty="0" smtClean="0"/>
          </a:p>
          <a:p>
            <a:pPr algn="ctr" eaLnBrk="1" hangingPunct="1">
              <a:buNone/>
            </a:pPr>
            <a:r>
              <a:rPr lang="en-US" b="1" dirty="0" smtClean="0"/>
              <a:t>What is Decent, Safe &amp; Sanitary?</a:t>
            </a:r>
          </a:p>
          <a:p>
            <a:pPr algn="ctr" eaLnBrk="1" hangingPunct="1">
              <a:buNone/>
            </a:pPr>
            <a:r>
              <a:rPr lang="en-US" b="1" dirty="0" smtClean="0"/>
              <a:t>(DS&amp;S)</a:t>
            </a:r>
          </a:p>
        </p:txBody>
      </p:sp>
      <p:pic>
        <p:nvPicPr>
          <p:cNvPr id="614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b="1" dirty="0" smtClean="0"/>
              <a:t>Takin’ Care of Business – 40 </a:t>
            </a:r>
          </a:p>
        </p:txBody>
      </p:sp>
      <p:sp>
        <p:nvSpPr>
          <p:cNvPr id="4301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are eligible moving expenses?</a:t>
            </a:r>
          </a:p>
        </p:txBody>
      </p:sp>
      <p:pic>
        <p:nvPicPr>
          <p:cNvPr id="4301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b="1" dirty="0" smtClean="0"/>
              <a:t>Takin’ Care of Business- 50</a:t>
            </a:r>
          </a:p>
        </p:txBody>
      </p:sp>
      <p:sp>
        <p:nvSpPr>
          <p:cNvPr id="44035"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This can occur when a business elects not to move a piece of personal property.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b="1" dirty="0" smtClean="0"/>
              <a:t>Takin’ Care of Business – 50 </a:t>
            </a:r>
          </a:p>
        </p:txBody>
      </p:sp>
      <p:sp>
        <p:nvSpPr>
          <p:cNvPr id="4505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 direct loss payment?</a:t>
            </a:r>
          </a:p>
        </p:txBody>
      </p:sp>
      <p:pic>
        <p:nvPicPr>
          <p:cNvPr id="4506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b="1" dirty="0" smtClean="0"/>
              <a:t>Odds and Ends - 10</a:t>
            </a:r>
          </a:p>
        </p:txBody>
      </p:sp>
      <p:sp>
        <p:nvSpPr>
          <p:cNvPr id="46083"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Something that is DS&amp;S, functionally equivalent and currently available to the displaced on the open market.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b="1" dirty="0" smtClean="0"/>
              <a:t>Odds and Ends – 10 </a:t>
            </a:r>
          </a:p>
        </p:txBody>
      </p:sp>
      <p:sp>
        <p:nvSpPr>
          <p:cNvPr id="47107"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 comparable replacement dwelling?</a:t>
            </a:r>
          </a:p>
        </p:txBody>
      </p:sp>
      <p:pic>
        <p:nvPicPr>
          <p:cNvPr id="4710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b="1" dirty="0" smtClean="0"/>
              <a:t>Odds and Ends - 20</a:t>
            </a:r>
          </a:p>
        </p:txBody>
      </p:sp>
      <p:sp>
        <p:nvSpPr>
          <p:cNvPr id="4813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This is issued once possession if obtained, but only if 60 days have passed since the 90 day notice was delivered.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b="1" dirty="0" smtClean="0"/>
              <a:t>Odds and Ends – 20 </a:t>
            </a:r>
          </a:p>
        </p:txBody>
      </p:sp>
      <p:sp>
        <p:nvSpPr>
          <p:cNvPr id="49155"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 30 day notice?</a:t>
            </a:r>
          </a:p>
        </p:txBody>
      </p:sp>
      <p:pic>
        <p:nvPicPr>
          <p:cNvPr id="4915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b="1" dirty="0" smtClean="0"/>
              <a:t>Odds and Ends - 30</a:t>
            </a:r>
          </a:p>
        </p:txBody>
      </p:sp>
      <p:sp>
        <p:nvSpPr>
          <p:cNvPr id="50179"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These are used to document that the relocation assistance  program is carried out according to federal and state regulations and KYTC policy and procedures.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b="1" dirty="0" smtClean="0"/>
              <a:t>Odds and Ends – 30 </a:t>
            </a:r>
          </a:p>
        </p:txBody>
      </p:sp>
      <p:sp>
        <p:nvSpPr>
          <p:cNvPr id="51203"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are record of contacts?</a:t>
            </a:r>
          </a:p>
        </p:txBody>
      </p:sp>
      <p:pic>
        <p:nvPicPr>
          <p:cNvPr id="5120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b="1" dirty="0" smtClean="0"/>
              <a:t>Odds and Ends - 40</a:t>
            </a:r>
          </a:p>
        </p:txBody>
      </p:sp>
      <p:sp>
        <p:nvSpPr>
          <p:cNvPr id="52227"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Fee title, a life estate, a land contract, a 99 year lease or a lease including any options for extension with at least 50 years to run from the date of acquisition all meet the requirements to be considered this.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b="1" dirty="0" smtClean="0"/>
              <a:t>Thou Shall - 20</a:t>
            </a:r>
          </a:p>
        </p:txBody>
      </p:sp>
      <p:sp>
        <p:nvSpPr>
          <p:cNvPr id="7171"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No lawful occupant </a:t>
            </a:r>
            <a:r>
              <a:rPr lang="en-US" b="1" u="sng" dirty="0" smtClean="0"/>
              <a:t>SHALL</a:t>
            </a:r>
            <a:r>
              <a:rPr lang="en-US" b="1" dirty="0" smtClean="0"/>
              <a:t> be required to required to move unless they have received at least this many days notice of the earliest date by which they may be required to move.</a:t>
            </a:r>
          </a:p>
          <a:p>
            <a:pPr algn="ctr" eaLnBrk="1" hangingPunct="1">
              <a:buNone/>
            </a:pP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dirty="0" smtClean="0"/>
              <a:t>Odds and Ends – 40 </a:t>
            </a:r>
          </a:p>
        </p:txBody>
      </p:sp>
      <p:sp>
        <p:nvSpPr>
          <p:cNvPr id="53251"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an owner of a dwelling?</a:t>
            </a:r>
          </a:p>
        </p:txBody>
      </p:sp>
      <p:pic>
        <p:nvPicPr>
          <p:cNvPr id="5325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b="1" dirty="0" smtClean="0"/>
              <a:t>Odds and Ends - 50</a:t>
            </a:r>
          </a:p>
        </p:txBody>
      </p:sp>
      <p:sp>
        <p:nvSpPr>
          <p:cNvPr id="54275" name="Content Placeholder 2"/>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This provision can be used when a project cannot proceed on a timely basis because comparable replacement housing is not available within the statutory limits for owners and tenants.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b="1" dirty="0" smtClean="0"/>
              <a:t>Odds and Ends – 50 </a:t>
            </a:r>
          </a:p>
        </p:txBody>
      </p:sp>
      <p:sp>
        <p:nvSpPr>
          <p:cNvPr id="55299" name="Content Placeholder 3"/>
          <p:cNvSpPr>
            <a:spLocks noGrp="1"/>
          </p:cNvSpPr>
          <p:nvPr>
            <p:ph idx="1"/>
          </p:nvPr>
        </p:nvSpPr>
        <p:spPr/>
        <p:txBody>
          <a:bodyPr/>
          <a:lstStyle/>
          <a:p>
            <a:pPr algn="ctr" eaLnBrk="1" hangingPunct="1">
              <a:buNone/>
            </a:pPr>
            <a:endParaRPr lang="en-US" b="1" dirty="0" smtClean="0"/>
          </a:p>
          <a:p>
            <a:pPr algn="ctr" eaLnBrk="1" hangingPunct="1">
              <a:buNone/>
            </a:pPr>
            <a:endParaRPr lang="en-US" b="1" dirty="0" smtClean="0"/>
          </a:p>
          <a:p>
            <a:pPr algn="ctr" eaLnBrk="1" hangingPunct="1">
              <a:buNone/>
            </a:pPr>
            <a:r>
              <a:rPr lang="en-US" b="1" dirty="0" smtClean="0"/>
              <a:t>What is last resort housing?</a:t>
            </a:r>
          </a:p>
        </p:txBody>
      </p:sp>
      <p:pic>
        <p:nvPicPr>
          <p:cNvPr id="5530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b="1" dirty="0" smtClean="0"/>
              <a:t>Thou Shall – 20 </a:t>
            </a:r>
          </a:p>
        </p:txBody>
      </p:sp>
      <p:sp>
        <p:nvSpPr>
          <p:cNvPr id="8195" name="Content Placeholder 3"/>
          <p:cNvSpPr>
            <a:spLocks noGrp="1"/>
          </p:cNvSpPr>
          <p:nvPr>
            <p:ph idx="1"/>
          </p:nvPr>
        </p:nvSpPr>
        <p:spPr/>
        <p:txBody>
          <a:bodyPr/>
          <a:lstStyle/>
          <a:p>
            <a:pPr algn="ctr" eaLnBrk="1" hangingPunct="1"/>
            <a:endParaRPr lang="en-US" dirty="0" smtClean="0"/>
          </a:p>
          <a:p>
            <a:pPr algn="ctr" eaLnBrk="1" hangingPunct="1">
              <a:buNone/>
            </a:pPr>
            <a:endParaRPr lang="en-US" dirty="0" smtClean="0"/>
          </a:p>
          <a:p>
            <a:pPr algn="ctr" eaLnBrk="1" hangingPunct="1">
              <a:buNone/>
            </a:pPr>
            <a:r>
              <a:rPr lang="en-US" b="1" dirty="0" smtClean="0"/>
              <a:t>What is 90 days?</a:t>
            </a:r>
          </a:p>
          <a:p>
            <a:pPr algn="ctr" eaLnBrk="1" hangingPunct="1">
              <a:buNone/>
            </a:pPr>
            <a:endParaRPr lang="en-US" b="1" dirty="0" smtClean="0"/>
          </a:p>
        </p:txBody>
      </p:sp>
      <p:pic>
        <p:nvPicPr>
          <p:cNvPr id="819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dirty="0" smtClean="0"/>
              <a:t>Thou Shall - 30</a:t>
            </a:r>
          </a:p>
        </p:txBody>
      </p:sp>
      <p:sp>
        <p:nvSpPr>
          <p:cNvPr id="9219" name="Content Placeholder 2"/>
          <p:cNvSpPr>
            <a:spLocks noGrp="1"/>
          </p:cNvSpPr>
          <p:nvPr>
            <p:ph idx="1"/>
          </p:nvPr>
        </p:nvSpPr>
        <p:spPr/>
        <p:txBody>
          <a:bodyPr/>
          <a:lstStyle/>
          <a:p>
            <a:pPr eaLnBrk="1" hangingPunct="1">
              <a:buNone/>
            </a:pPr>
            <a:endParaRPr lang="en-US" dirty="0" smtClean="0"/>
          </a:p>
          <a:p>
            <a:pPr eaLnBrk="1" hangingPunct="1">
              <a:buNone/>
            </a:pPr>
            <a:endParaRPr lang="en-US" dirty="0" smtClean="0"/>
          </a:p>
          <a:p>
            <a:pPr algn="ctr" eaLnBrk="1" hangingPunct="1">
              <a:buNone/>
            </a:pPr>
            <a:r>
              <a:rPr lang="en-US" b="1" dirty="0" smtClean="0"/>
              <a:t>How all required notices </a:t>
            </a:r>
            <a:r>
              <a:rPr lang="en-US" b="1" u="sng" dirty="0" smtClean="0"/>
              <a:t>SHALL </a:t>
            </a:r>
            <a:r>
              <a:rPr lang="en-US" b="1" dirty="0" smtClean="0"/>
              <a:t>be provided to a property owner or occupant.</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dirty="0" smtClean="0"/>
              <a:t>Thou Shall – 30 </a:t>
            </a:r>
          </a:p>
        </p:txBody>
      </p:sp>
      <p:sp>
        <p:nvSpPr>
          <p:cNvPr id="10243" name="Content Placeholder 3"/>
          <p:cNvSpPr>
            <a:spLocks noGrp="1"/>
          </p:cNvSpPr>
          <p:nvPr>
            <p:ph idx="1"/>
          </p:nvPr>
        </p:nvSpPr>
        <p:spPr/>
        <p:txBody>
          <a:bodyPr/>
          <a:lstStyle/>
          <a:p>
            <a:pPr eaLnBrk="1" hangingPunct="1">
              <a:buNone/>
            </a:pPr>
            <a:endParaRPr lang="en-US" dirty="0" smtClean="0"/>
          </a:p>
          <a:p>
            <a:pPr eaLnBrk="1" hangingPunct="1">
              <a:buNone/>
            </a:pPr>
            <a:endParaRPr lang="en-US" dirty="0" smtClean="0"/>
          </a:p>
          <a:p>
            <a:pPr algn="ctr" eaLnBrk="1" hangingPunct="1">
              <a:buNone/>
            </a:pPr>
            <a:r>
              <a:rPr lang="en-US" b="1" dirty="0" smtClean="0"/>
              <a:t>What is in person or by certified mail, return receipt?</a:t>
            </a:r>
          </a:p>
          <a:p>
            <a:pPr eaLnBrk="1" hangingPunct="1"/>
            <a:endParaRPr lang="en-US" dirty="0" smtClean="0"/>
          </a:p>
        </p:txBody>
      </p:sp>
      <p:pic>
        <p:nvPicPr>
          <p:cNvPr id="1024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cstate="print"/>
          <a:srcRect/>
          <a:stretch>
            <a:fillRect/>
          </a:stretch>
        </p:blipFill>
        <p:spPr bwMode="auto">
          <a:xfrm>
            <a:off x="8229600" y="6138863"/>
            <a:ext cx="723900"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dirty="0" smtClean="0"/>
              <a:t>Thou Shall - 40</a:t>
            </a:r>
          </a:p>
        </p:txBody>
      </p:sp>
      <p:sp>
        <p:nvSpPr>
          <p:cNvPr id="11267" name="Content Placeholder 2"/>
          <p:cNvSpPr>
            <a:spLocks noGrp="1"/>
          </p:cNvSpPr>
          <p:nvPr>
            <p:ph idx="1"/>
          </p:nvPr>
        </p:nvSpPr>
        <p:spPr/>
        <p:txBody>
          <a:bodyPr/>
          <a:lstStyle/>
          <a:p>
            <a:pPr algn="ctr" eaLnBrk="1" hangingPunct="1">
              <a:buNone/>
            </a:pPr>
            <a:r>
              <a:rPr lang="en-US" b="1" dirty="0" smtClean="0"/>
              <a:t>	</a:t>
            </a:r>
          </a:p>
          <a:p>
            <a:pPr algn="ctr" eaLnBrk="1" hangingPunct="1">
              <a:buNone/>
            </a:pPr>
            <a:endParaRPr lang="en-US" b="1" dirty="0" smtClean="0"/>
          </a:p>
          <a:p>
            <a:pPr algn="ctr" eaLnBrk="1" hangingPunct="1">
              <a:buNone/>
            </a:pPr>
            <a:r>
              <a:rPr lang="en-US" b="1" dirty="0" smtClean="0"/>
              <a:t>Each person seeking relocation assistance payments or advisory services </a:t>
            </a:r>
            <a:r>
              <a:rPr lang="en-US" b="1" u="sng" dirty="0" smtClean="0"/>
              <a:t>SHALL</a:t>
            </a:r>
            <a:r>
              <a:rPr lang="en-US" b="1" dirty="0" smtClean="0"/>
              <a:t>, as a condition of eligibility, certify this.</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Keith McDonald</Speakers>
    <Year xmlns="b47a5aad-adfb-4dac-9d3f-47090e67d565">2015</Year>
    <Section xmlns="b47a5aad-adfb-4dac-9d3f-47090e67d565">Relocation</Section>
    <Day xmlns="b47a5aad-adfb-4dac-9d3f-47090e67d565">Wednesday</Day>
  </documentManagement>
</p:properties>
</file>

<file path=customXml/itemProps1.xml><?xml version="1.0" encoding="utf-8"?>
<ds:datastoreItem xmlns:ds="http://schemas.openxmlformats.org/officeDocument/2006/customXml" ds:itemID="{BF98D471-DEF7-4E7A-833A-934C509133EC}"/>
</file>

<file path=customXml/itemProps2.xml><?xml version="1.0" encoding="utf-8"?>
<ds:datastoreItem xmlns:ds="http://schemas.openxmlformats.org/officeDocument/2006/customXml" ds:itemID="{D54957FE-F7EF-4F96-A1A9-B4CF180BC188}"/>
</file>

<file path=customXml/itemProps3.xml><?xml version="1.0" encoding="utf-8"?>
<ds:datastoreItem xmlns:ds="http://schemas.openxmlformats.org/officeDocument/2006/customXml" ds:itemID="{4E2A8DC0-6249-48D9-8960-41A8DE4340C5}"/>
</file>

<file path=docProps/app.xml><?xml version="1.0" encoding="utf-8"?>
<Properties xmlns="http://schemas.openxmlformats.org/officeDocument/2006/extended-properties" xmlns:vt="http://schemas.openxmlformats.org/officeDocument/2006/docPropsVTypes">
  <TotalTime>331</TotalTime>
  <Words>954</Words>
  <Application>Microsoft Office PowerPoint</Application>
  <PresentationFormat>On-screen Show (4:3)</PresentationFormat>
  <Paragraphs>287</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Slide 2</vt:lpstr>
      <vt:lpstr>Thou Shall - 10</vt:lpstr>
      <vt:lpstr>Thou Shall – 10 </vt:lpstr>
      <vt:lpstr>Thou Shall - 20</vt:lpstr>
      <vt:lpstr>Thou Shall – 20 </vt:lpstr>
      <vt:lpstr>Thou Shall - 30</vt:lpstr>
      <vt:lpstr>Thou Shall – 30 </vt:lpstr>
      <vt:lpstr>Thou Shall - 40</vt:lpstr>
      <vt:lpstr>Thou Shall – 40 </vt:lpstr>
      <vt:lpstr>Thou Shall - 50</vt:lpstr>
      <vt:lpstr>Thou Shall – 50 </vt:lpstr>
      <vt:lpstr>It’s Appealing - 10</vt:lpstr>
      <vt:lpstr>It’s Appealing – 10 </vt:lpstr>
      <vt:lpstr>It’s Appealing - 20</vt:lpstr>
      <vt:lpstr>It’s Appealing – 20 </vt:lpstr>
      <vt:lpstr> It’s Appealing- 30</vt:lpstr>
      <vt:lpstr>It’s Appealing – 30 </vt:lpstr>
      <vt:lpstr>It’s Appealing - 40</vt:lpstr>
      <vt:lpstr>It’s Appealing – 40 </vt:lpstr>
      <vt:lpstr>It’s Appealing - 50</vt:lpstr>
      <vt:lpstr>It’s Appealing – 50 </vt:lpstr>
      <vt:lpstr>For Short - 10</vt:lpstr>
      <vt:lpstr>For Short – 10 </vt:lpstr>
      <vt:lpstr>For Short - 20</vt:lpstr>
      <vt:lpstr>For Short – 20 </vt:lpstr>
      <vt:lpstr>For Short - 30</vt:lpstr>
      <vt:lpstr>For Short – 30 </vt:lpstr>
      <vt:lpstr>For Short - 40</vt:lpstr>
      <vt:lpstr>For Short – 40 </vt:lpstr>
      <vt:lpstr>For Short - 50</vt:lpstr>
      <vt:lpstr>For Short – 50 </vt:lpstr>
      <vt:lpstr>Takin’ Care of Business - 10</vt:lpstr>
      <vt:lpstr>Takin’ Care of Business – 10 </vt:lpstr>
      <vt:lpstr>Takin’ Care of Business - 20</vt:lpstr>
      <vt:lpstr>Takin’ Care of Business – 20 </vt:lpstr>
      <vt:lpstr>Takin’ Care of Business- 30</vt:lpstr>
      <vt:lpstr>Takin’ Care of Business – 30 </vt:lpstr>
      <vt:lpstr>Takin’ Care of Business - 40</vt:lpstr>
      <vt:lpstr>Takin’ Care of Business – 40 </vt:lpstr>
      <vt:lpstr>Takin’ Care of Business- 50</vt:lpstr>
      <vt:lpstr>Takin’ Care of Business – 50 </vt:lpstr>
      <vt:lpstr>Odds and Ends - 10</vt:lpstr>
      <vt:lpstr>Odds and Ends – 10 </vt:lpstr>
      <vt:lpstr>Odds and Ends - 20</vt:lpstr>
      <vt:lpstr>Odds and Ends – 20 </vt:lpstr>
      <vt:lpstr>Odds and Ends - 30</vt:lpstr>
      <vt:lpstr>Odds and Ends – 30 </vt:lpstr>
      <vt:lpstr>Odds and Ends - 40</vt:lpstr>
      <vt:lpstr>Odds and Ends – 40 </vt:lpstr>
      <vt:lpstr>Odds and Ends - 50</vt:lpstr>
      <vt:lpstr>Odds and Ends – 50 </vt:lpstr>
    </vt:vector>
  </TitlesOfParts>
  <Company>Educational Technology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JEOPARDY</dc:title>
  <dc:subject>Jeopardy Template</dc:subject>
  <dc:creator>Educational Technology Network</dc:creator>
  <cp:keywords>Jeopardy Powerpoint Template;Educational Technology</cp:keywords>
  <dc:description>www.edtechnetwork.com</dc:description>
  <cp:lastModifiedBy>DellTest</cp:lastModifiedBy>
  <cp:revision>39</cp:revision>
  <dcterms:created xsi:type="dcterms:W3CDTF">2009-08-08T13:06:01Z</dcterms:created>
  <dcterms:modified xsi:type="dcterms:W3CDTF">2015-08-15T12:33:12Z</dcterms:modified>
  <cp:category>Jeopardy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